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964D22-464F-AA26-3498-2C05F5862588}" v="25" dt="2024-07-23T18:10:1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ottongim" userId="S::mcottongim@cartersvilleschools.org::c04bcd9a-1874-4cbe-abb1-3a672294ded1" providerId="AD" clId="Web-{AA964D22-464F-AA26-3498-2C05F5862588}"/>
    <pc:docChg chg="modSld">
      <pc:chgData name="Michelle Cottongim" userId="S::mcottongim@cartersvilleschools.org::c04bcd9a-1874-4cbe-abb1-3a672294ded1" providerId="AD" clId="Web-{AA964D22-464F-AA26-3498-2C05F5862588}" dt="2024-07-23T18:10:14.242" v="24" actId="14100"/>
      <pc:docMkLst>
        <pc:docMk/>
      </pc:docMkLst>
      <pc:sldChg chg="modSp">
        <pc:chgData name="Michelle Cottongim" userId="S::mcottongim@cartersvilleschools.org::c04bcd9a-1874-4cbe-abb1-3a672294ded1" providerId="AD" clId="Web-{AA964D22-464F-AA26-3498-2C05F5862588}" dt="2024-07-23T18:10:14.242" v="24" actId="14100"/>
        <pc:sldMkLst>
          <pc:docMk/>
          <pc:sldMk cId="0" sldId="256"/>
        </pc:sldMkLst>
        <pc:spChg chg="mod">
          <ac:chgData name="Michelle Cottongim" userId="S::mcottongim@cartersvilleschools.org::c04bcd9a-1874-4cbe-abb1-3a672294ded1" providerId="AD" clId="Web-{AA964D22-464F-AA26-3498-2C05F5862588}" dt="2024-07-23T18:08:01.787" v="13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Michelle Cottongim" userId="S::mcottongim@cartersvilleschools.org::c04bcd9a-1874-4cbe-abb1-3a672294ded1" providerId="AD" clId="Web-{AA964D22-464F-AA26-3498-2C05F5862588}" dt="2024-07-23T18:08:23.350" v="17" actId="14100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chelle Cottongim" userId="S::mcottongim@cartersvilleschools.org::c04bcd9a-1874-4cbe-abb1-3a672294ded1" providerId="AD" clId="Web-{AA964D22-464F-AA26-3498-2C05F5862588}" dt="2024-07-23T18:08:01.740" v="12" actId="1076"/>
          <ac:spMkLst>
            <pc:docMk/>
            <pc:sldMk cId="0" sldId="256"/>
            <ac:spMk id="12" creationId="{00000000-0000-0000-0000-000000000000}"/>
          </ac:spMkLst>
        </pc:spChg>
        <pc:spChg chg="mod">
          <ac:chgData name="Michelle Cottongim" userId="S::mcottongim@cartersvilleschools.org::c04bcd9a-1874-4cbe-abb1-3a672294ded1" providerId="AD" clId="Web-{AA964D22-464F-AA26-3498-2C05F5862588}" dt="2024-07-23T18:07:28.926" v="9" actId="1076"/>
          <ac:spMkLst>
            <pc:docMk/>
            <pc:sldMk cId="0" sldId="256"/>
            <ac:spMk id="21" creationId="{00000000-0000-0000-0000-000000000000}"/>
          </ac:spMkLst>
        </pc:spChg>
        <pc:spChg chg="mod">
          <ac:chgData name="Michelle Cottongim" userId="S::mcottongim@cartersvilleschools.org::c04bcd9a-1874-4cbe-abb1-3a672294ded1" providerId="AD" clId="Web-{AA964D22-464F-AA26-3498-2C05F5862588}" dt="2024-07-23T18:10:14.242" v="24" actId="14100"/>
          <ac:spMkLst>
            <pc:docMk/>
            <pc:sldMk cId="0" sldId="256"/>
            <ac:spMk id="22" creationId="{00000000-0000-0000-0000-000000000000}"/>
          </ac:spMkLst>
        </pc:spChg>
        <pc:picChg chg="mod">
          <ac:chgData name="Michelle Cottongim" userId="S::mcottongim@cartersvilleschools.org::c04bcd9a-1874-4cbe-abb1-3a672294ded1" providerId="AD" clId="Web-{AA964D22-464F-AA26-3498-2C05F5862588}" dt="2024-07-23T18:08:01.708" v="11" actId="1076"/>
          <ac:picMkLst>
            <pc:docMk/>
            <pc:sldMk cId="0" sldId="256"/>
            <ac:picMk id="3074" creationId="{00000000-0000-0000-0000-000000000000}"/>
          </ac:picMkLst>
        </pc:picChg>
        <pc:picChg chg="mod">
          <ac:chgData name="Michelle Cottongim" userId="S::mcottongim@cartersvilleschools.org::c04bcd9a-1874-4cbe-abb1-3a672294ded1" providerId="AD" clId="Web-{AA964D22-464F-AA26-3498-2C05F5862588}" dt="2024-07-23T18:09:48.242" v="23" actId="14100"/>
          <ac:picMkLst>
            <pc:docMk/>
            <pc:sldMk cId="0" sldId="256"/>
            <ac:picMk id="307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292" y="0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5B2BF2BC-6C52-43E0-B893-034E21663B0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5077"/>
            <a:ext cx="5608954" cy="4183539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153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292" y="8830153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8E96236E-A728-4316-B18B-5C213D176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6236E-A728-4316-B18B-5C213D176A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2BE45-72E5-F347-B6CE-B04AE9DC2DB9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34160-2790-D048-8780-E8628F934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alphaModFix amt="80000"/>
          </a:blip>
          <a:srcRect l="1207" t="4429" r="3057" b="6937"/>
          <a:stretch>
            <a:fillRect/>
          </a:stretch>
        </p:blipFill>
        <p:spPr>
          <a:xfrm>
            <a:off x="66675" y="152400"/>
            <a:ext cx="3411724" cy="134270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1339597" y="1571639"/>
            <a:ext cx="917478" cy="326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3464656" y="229715"/>
            <a:ext cx="2430853" cy="342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20641" y="2753978"/>
            <a:ext cx="3198561" cy="8925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300" b="1">
                <a:latin typeface="Chalkduster"/>
                <a:cs typeface="Marker Felt"/>
              </a:rPr>
              <a:t>Use of technology is encouraged</a:t>
            </a:r>
            <a:r>
              <a:rPr lang="en-US" sz="1300">
                <a:latin typeface="Chalkduster"/>
                <a:cs typeface="Marker Felt"/>
              </a:rPr>
              <a:t> but may be used for educational purposes only. It is a </a:t>
            </a:r>
            <a:r>
              <a:rPr lang="en-US" sz="1300" b="1">
                <a:latin typeface="Chalkduster"/>
                <a:cs typeface="Marker Felt"/>
              </a:rPr>
              <a:t>privilege</a:t>
            </a:r>
            <a:r>
              <a:rPr lang="en-US" sz="1300">
                <a:latin typeface="Chalkduster"/>
                <a:cs typeface="Marker Felt"/>
              </a:rPr>
              <a:t>, not a right. This means </a:t>
            </a:r>
            <a:r>
              <a:rPr lang="en-US" sz="1300" b="1">
                <a:latin typeface="Chalkduster"/>
                <a:cs typeface="Marker Felt"/>
              </a:rPr>
              <a:t>if you abuse it, you lose it.</a:t>
            </a:r>
            <a:endParaRPr lang="en-US" sz="1300" b="1">
              <a:latin typeface="Marker Felt"/>
              <a:cs typeface="Marker Fe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632" y="372070"/>
            <a:ext cx="306596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Papyrus"/>
                <a:cs typeface="Papyrus"/>
              </a:rPr>
              <a:t>Engineering &amp; Technology</a:t>
            </a:r>
          </a:p>
          <a:p>
            <a:pPr algn="ctr"/>
            <a:r>
              <a:rPr lang="en-US" b="1">
                <a:latin typeface="Papyrus"/>
                <a:cs typeface="Papyrus"/>
              </a:rPr>
              <a:t>Mrs.  Michelle </a:t>
            </a:r>
            <a:r>
              <a:rPr lang="en-US" b="1" err="1">
                <a:latin typeface="Papyrus"/>
                <a:cs typeface="Papyrus"/>
              </a:rPr>
              <a:t>Cottongim</a:t>
            </a:r>
            <a:endParaRPr lang="en-US" b="1">
              <a:latin typeface="Papyrus"/>
              <a:cs typeface="Papyrus"/>
            </a:endParaRPr>
          </a:p>
          <a:p>
            <a:pPr algn="ctr"/>
            <a:r>
              <a:rPr lang="en-US" sz="1500" b="1">
                <a:latin typeface="Papyrus"/>
                <a:cs typeface="Papyrus"/>
              </a:rPr>
              <a:t>mcottongim@cartersvilleschools.org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84569" y="215303"/>
            <a:ext cx="2455767" cy="32223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latin typeface="Calibri"/>
                <a:cs typeface="Noteworthy Bold"/>
              </a:rPr>
              <a:t>Required Supplies:</a:t>
            </a:r>
          </a:p>
          <a:p>
            <a:pPr marL="171450" indent="-171450">
              <a:buFont typeface="Wingdings" charset="2"/>
              <a:buChar char="q"/>
            </a:pPr>
            <a:r>
              <a:rPr lang="en-US" sz="1100" dirty="0">
                <a:latin typeface="Calibri"/>
                <a:ea typeface="+mn-lt"/>
                <a:cs typeface="+mn-lt"/>
              </a:rPr>
              <a:t>1 graph paper composition notebook</a:t>
            </a:r>
          </a:p>
          <a:p>
            <a:pPr marL="171450" indent="-171450">
              <a:buFont typeface="Wingdings" charset="2"/>
              <a:buChar char="q"/>
            </a:pPr>
            <a:r>
              <a:rPr lang="en-US" sz="1100" dirty="0">
                <a:latin typeface="Calibri"/>
                <a:ea typeface="+mn-lt"/>
                <a:cs typeface="+mn-lt"/>
              </a:rPr>
              <a:t>1 2-pocket folder with prongs </a:t>
            </a:r>
          </a:p>
          <a:p>
            <a:pPr marL="171450" indent="-171450">
              <a:buFont typeface="Wingdings" charset="2"/>
              <a:buChar char="q"/>
            </a:pPr>
            <a:r>
              <a:rPr lang="en-US" sz="1100" dirty="0">
                <a:latin typeface="Calibri"/>
                <a:ea typeface="+mn-lt"/>
                <a:cs typeface="+mn-lt"/>
              </a:rPr>
              <a:t>Notebook Paper &amp; Graph Paper</a:t>
            </a:r>
            <a:endParaRPr lang="en-US" dirty="0"/>
          </a:p>
          <a:p>
            <a:r>
              <a:rPr lang="en-US" sz="1200" b="1" dirty="0">
                <a:ea typeface="Tahoma"/>
                <a:cs typeface="+mn-lt"/>
              </a:rPr>
              <a:t>Supplies to Keep with You (In Pencil Pouch):</a:t>
            </a:r>
            <a:endParaRPr lang="en-US" sz="1200" b="1" dirty="0">
              <a:latin typeface="Calibri"/>
              <a:ea typeface="Tahoma"/>
              <a:cs typeface="Calibri"/>
            </a:endParaRPr>
          </a:p>
          <a:p>
            <a:pPr marL="171450" indent="-171450">
              <a:buFont typeface="Wingdings,Sans-Serif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Wired earbuds</a:t>
            </a:r>
          </a:p>
          <a:p>
            <a:pPr marL="171450" indent="-171450">
              <a:buFont typeface="Wingdings,Sans-Serif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pens &amp; pencils</a:t>
            </a:r>
            <a:endParaRPr lang="en-US" sz="1100" dirty="0">
              <a:ea typeface="+mn-lt"/>
              <a:cs typeface="+mn-lt"/>
            </a:endParaRPr>
          </a:p>
          <a:p>
            <a:pPr marL="171450" indent="-171450">
              <a:buFont typeface="Wingdings,Sans-Serif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highlighters</a:t>
            </a:r>
          </a:p>
          <a:p>
            <a:pPr marL="171450" indent="-171450">
              <a:buFont typeface="Wingdings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Blunt tip scissors</a:t>
            </a:r>
            <a:endParaRPr lang="en-US" dirty="0"/>
          </a:p>
          <a:p>
            <a:pPr marL="171450" indent="-171450">
              <a:buFont typeface="Wingdings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Colored pencils</a:t>
            </a:r>
          </a:p>
          <a:p>
            <a:pPr marL="171450" indent="-171450">
              <a:buFont typeface="Wingdings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Markers</a:t>
            </a:r>
          </a:p>
          <a:p>
            <a:pPr marL="171450" indent="-171450">
              <a:buFont typeface="Wingdings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Glue sticks</a:t>
            </a:r>
          </a:p>
          <a:p>
            <a:pPr marL="171450" indent="-171450">
              <a:buFont typeface="Wingdings"/>
              <a:buChar char="q"/>
            </a:pPr>
            <a:r>
              <a:rPr lang="en-US" sz="1100" dirty="0">
                <a:latin typeface="Calibri"/>
                <a:ea typeface="Tahoma"/>
                <a:cs typeface="Calibri"/>
              </a:rPr>
              <a:t>Scotch tape</a:t>
            </a:r>
          </a:p>
          <a:p>
            <a:r>
              <a:rPr lang="en-US" sz="1200" b="1" dirty="0">
                <a:latin typeface="Calibri"/>
                <a:cs typeface="Noteworthy Bold"/>
              </a:rPr>
              <a:t>Helpful Class Donations: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>
                <a:latin typeface="Calibri"/>
                <a:cs typeface="Noteworthy Bold"/>
              </a:rPr>
              <a:t>Kleenex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>
                <a:latin typeface="Calibri"/>
                <a:cs typeface="Noteworthy Bold"/>
              </a:rPr>
              <a:t>Clorox Wipes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dirty="0">
                <a:latin typeface="Calibri"/>
                <a:cs typeface="Noteworthy Bold"/>
              </a:rPr>
              <a:t>Hand Sanitizer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7675" y="1654983"/>
            <a:ext cx="3261325" cy="95410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ln>
                  <a:solidFill>
                    <a:schemeClr val="tx1"/>
                  </a:solidFill>
                  <a:prstDash val="dash"/>
                </a:ln>
                <a:latin typeface="Dreaming Outloud Pro"/>
                <a:ea typeface="DotumChe"/>
                <a:cs typeface="Urdu Typesetting"/>
              </a:rPr>
              <a:t>Communication w/ Mrs. Cottongim:</a:t>
            </a:r>
            <a:endParaRPr lang="en-US">
              <a:latin typeface="Dreaming Outloud Pro"/>
              <a:cs typeface="Dreaming Outloud Pro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n>
                  <a:solidFill>
                    <a:schemeClr val="tx1"/>
                  </a:solidFill>
                  <a:prstDash val="dash"/>
                </a:ln>
                <a:latin typeface="Dreaming Outloud Pro"/>
                <a:ea typeface="DotumChe"/>
                <a:cs typeface="Urdu Typesetting"/>
              </a:rPr>
              <a:t>Email</a:t>
            </a:r>
            <a:endParaRPr lang="en-US" sz="1400" dirty="0">
              <a:ln>
                <a:solidFill>
                  <a:prstClr val="black"/>
                </a:solidFill>
                <a:prstDash val="dash"/>
              </a:ln>
              <a:latin typeface="Dreaming Outloud Pro"/>
              <a:ea typeface="DotumChe"/>
              <a:cs typeface="Urdu Typesetting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n>
                  <a:solidFill>
                    <a:schemeClr val="tx1"/>
                  </a:solidFill>
                  <a:prstDash val="dash"/>
                </a:ln>
                <a:latin typeface="Dreaming Outloud Pro"/>
                <a:ea typeface="DotumChe"/>
                <a:cs typeface="Urdu Typesetting"/>
              </a:rPr>
              <a:t>Teacher Messaging System</a:t>
            </a:r>
            <a:endParaRPr lang="en-US" sz="1400" dirty="0">
              <a:ln>
                <a:solidFill>
                  <a:prstClr val="black"/>
                </a:solidFill>
                <a:prstDash val="dash"/>
              </a:ln>
              <a:latin typeface="Dreaming Outloud Pro"/>
              <a:ea typeface="DotumChe"/>
              <a:cs typeface="Urdu Typesetting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>
                <a:ln>
                  <a:solidFill>
                    <a:schemeClr val="tx1"/>
                  </a:solidFill>
                  <a:prstDash val="dash"/>
                </a:ln>
                <a:latin typeface="Dreaming Outloud Pro"/>
                <a:ea typeface="DotumChe"/>
                <a:cs typeface="Urdu Typesetting"/>
              </a:rPr>
              <a:t>770.382.3666 extension 6287</a:t>
            </a:r>
            <a:endParaRPr lang="en-US" sz="1400" dirty="0">
              <a:ln>
                <a:solidFill>
                  <a:prstClr val="black"/>
                </a:solidFill>
                <a:prstDash val="dash"/>
              </a:ln>
              <a:latin typeface="Dreaming Outloud Pro"/>
              <a:ea typeface="DotumChe"/>
              <a:cs typeface="Urdu Typesetting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9870" y="3851952"/>
            <a:ext cx="5620512" cy="2786699"/>
          </a:xfrm>
          <a:prstGeom prst="roundRect">
            <a:avLst>
              <a:gd name="adj" fmla="val 12602"/>
            </a:avLst>
          </a:prstGeom>
          <a:noFill/>
          <a:ln w="31750" cap="sq">
            <a:solidFill>
              <a:schemeClr val="tx1"/>
            </a:solidFill>
            <a:prstDash val="sysDot"/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0536" y="3964619"/>
            <a:ext cx="5624352" cy="270843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>
                <a:latin typeface="Book Antiqua"/>
              </a:rPr>
              <a:t>Grading</a:t>
            </a:r>
            <a:endParaRPr lang="en-US" sz="1400" dirty="0">
              <a:latin typeface="Book Antiqua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400" dirty="0">
                <a:latin typeface="Book Antiqua"/>
              </a:rPr>
              <a:t>All assignments are expected on the due date. There will be a 30% penalty for any assignment not turned in on time.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>
                <a:latin typeface="Book Antiqua"/>
              </a:rPr>
              <a:t>Utilize Infinite Campus to view your student’s progress. If you need the log-in </a:t>
            </a:r>
            <a:r>
              <a:rPr lang="en-US" sz="1400">
                <a:latin typeface="Book Antiqua"/>
              </a:rPr>
              <a:t>information,</a:t>
            </a:r>
            <a:r>
              <a:rPr lang="en-US" sz="1400" dirty="0">
                <a:latin typeface="Book Antiqua"/>
              </a:rPr>
              <a:t> please check with the front office.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400" dirty="0">
                <a:latin typeface="Book Antiqua"/>
              </a:rPr>
              <a:t>Grades will be based on a combination of daily work, quizzes, tests, projects, tasks, etc. The grades will be weighted as follows: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latin typeface="Book Antiqua"/>
              </a:rPr>
              <a:t>60%</a:t>
            </a:r>
            <a:r>
              <a:rPr lang="en-US" sz="1400" dirty="0">
                <a:latin typeface="Book Antiqua"/>
              </a:rPr>
              <a:t>	Summative (Including, but not limited to; tests, projects, Engineering Design Notebooks and exams.)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latin typeface="Book Antiqua"/>
              </a:rPr>
              <a:t>40%</a:t>
            </a:r>
            <a:r>
              <a:rPr lang="en-US" sz="1400" dirty="0">
                <a:latin typeface="Book Antiqua"/>
              </a:rPr>
              <a:t>	Formative (Including, but not limited to; quizzes, classwork, and Engineering Journal)</a:t>
            </a:r>
          </a:p>
          <a:p>
            <a:pPr lvl="1"/>
            <a:endParaRPr lang="en-US" sz="1600">
              <a:latin typeface="Book Antiqua" panose="0204060205030503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63055" y="218004"/>
            <a:ext cx="3022980" cy="3416320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dirty="0">
                <a:latin typeface="Tahoma"/>
                <a:ea typeface="Tahoma"/>
                <a:cs typeface="Tahoma"/>
              </a:rPr>
              <a:t>Classroom Expectations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Be on time and prepared for class every day.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Listen carefully to instructions.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Turn in work on time. 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DO NOT tamper with computer settings.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Follow all Student Handbook Rules.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Clean computer area and log off prior to leaving class.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Clean Engineering Workstation as assigned prior to leaving class.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Follow all safety rules in the lab/classroom.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Return tools and supplies to proper storage area.</a:t>
            </a:r>
          </a:p>
          <a:p>
            <a:pPr marL="342900" indent="-342900">
              <a:buAutoNum type="arabicPeriod"/>
            </a:pPr>
            <a:r>
              <a:rPr lang="en-US" sz="1200" dirty="0">
                <a:latin typeface="Tahoma"/>
                <a:ea typeface="Tahoma"/>
                <a:cs typeface="Tahoma"/>
              </a:rPr>
              <a:t>Do not eat food in the classroom and or lab area!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63055" y="3799904"/>
            <a:ext cx="3022980" cy="2893100"/>
          </a:xfrm>
          <a:prstGeom prst="rect">
            <a:avLst/>
          </a:prstGeom>
          <a:noFill/>
          <a:ln w="57150" cap="sq" cmpd="dbl"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US" sz="1300"/>
              <a:t>Lab Safety Rules</a:t>
            </a:r>
          </a:p>
          <a:p>
            <a:pPr marL="342900" indent="-342900">
              <a:buAutoNum type="arabicPeriod"/>
            </a:pPr>
            <a:r>
              <a:rPr lang="en-US" sz="1300"/>
              <a:t>No running or horseplay.</a:t>
            </a:r>
          </a:p>
          <a:p>
            <a:pPr marL="342900" indent="-342900">
              <a:buAutoNum type="arabicPeriod"/>
            </a:pPr>
            <a:r>
              <a:rPr lang="en-US" sz="1300"/>
              <a:t>Stay in your assigned area.</a:t>
            </a:r>
          </a:p>
          <a:p>
            <a:pPr marL="342900" indent="-342900">
              <a:buAutoNum type="arabicPeriod"/>
            </a:pPr>
            <a:r>
              <a:rPr lang="en-US" sz="1300"/>
              <a:t>Only use tools for their intended purpose.</a:t>
            </a:r>
          </a:p>
          <a:p>
            <a:pPr marL="342900" indent="-342900">
              <a:buAutoNum type="arabicPeriod"/>
            </a:pPr>
            <a:r>
              <a:rPr lang="en-US" sz="1300"/>
              <a:t>Cooperate and communicate with your partners/group.</a:t>
            </a:r>
          </a:p>
          <a:p>
            <a:pPr marL="342900" indent="-342900">
              <a:buAutoNum type="arabicPeriod"/>
            </a:pPr>
            <a:r>
              <a:rPr lang="en-US" sz="1300"/>
              <a:t>Don’t waste materials.</a:t>
            </a:r>
          </a:p>
          <a:p>
            <a:pPr marL="342900" indent="-342900">
              <a:buAutoNum type="arabicPeriod"/>
            </a:pPr>
            <a:r>
              <a:rPr lang="en-US" sz="1300"/>
              <a:t>If you don’t know how to use a tool, ask.</a:t>
            </a:r>
          </a:p>
          <a:p>
            <a:pPr marL="342900" indent="-342900">
              <a:buAutoNum type="arabicPeriod"/>
            </a:pPr>
            <a:r>
              <a:rPr lang="en-US" sz="1300"/>
              <a:t>Do not touch other people’s projects.</a:t>
            </a:r>
          </a:p>
          <a:p>
            <a:pPr marL="342900" indent="-342900">
              <a:buAutoNum type="arabicPeriod"/>
            </a:pPr>
            <a:r>
              <a:rPr lang="en-US" sz="1300"/>
              <a:t>Clean up your area completely at the end of each class.</a:t>
            </a:r>
            <a:endParaRPr lang="en-US" sz="1300"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end user</dc:creator>
  <cp:revision>137</cp:revision>
  <cp:lastPrinted>2017-12-15T19:27:41Z</cp:lastPrinted>
  <dcterms:created xsi:type="dcterms:W3CDTF">2013-08-17T01:12:26Z</dcterms:created>
  <dcterms:modified xsi:type="dcterms:W3CDTF">2024-07-23T18:10:14Z</dcterms:modified>
</cp:coreProperties>
</file>